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63" r:id="rId4"/>
    <p:sldId id="298" r:id="rId5"/>
    <p:sldId id="302" r:id="rId6"/>
    <p:sldId id="296" r:id="rId7"/>
    <p:sldId id="304" r:id="rId8"/>
    <p:sldId id="268" r:id="rId9"/>
    <p:sldId id="311" r:id="rId10"/>
    <p:sldId id="308" r:id="rId11"/>
    <p:sldId id="288" r:id="rId12"/>
    <p:sldId id="289" r:id="rId13"/>
    <p:sldId id="314" r:id="rId14"/>
    <p:sldId id="320" r:id="rId15"/>
    <p:sldId id="319" r:id="rId16"/>
    <p:sldId id="291" r:id="rId17"/>
  </p:sldIdLst>
  <p:sldSz cx="9144000" cy="6858000" type="screen4x3"/>
  <p:notesSz cx="6881813" cy="98853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7F2BB3BF-7D86-44F1-B166-5FB564563944}">
          <p14:sldIdLst>
            <p14:sldId id="256"/>
            <p14:sldId id="286"/>
            <p14:sldId id="263"/>
            <p14:sldId id="298"/>
            <p14:sldId id="302"/>
            <p14:sldId id="296"/>
            <p14:sldId id="304"/>
            <p14:sldId id="268"/>
            <p14:sldId id="311"/>
            <p14:sldId id="308"/>
            <p14:sldId id="288"/>
            <p14:sldId id="289"/>
            <p14:sldId id="314"/>
            <p14:sldId id="320"/>
            <p14:sldId id="31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9" autoAdjust="0"/>
    <p:restoredTop sz="94731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8"/>
    </p:cViewPr>
  </p:sorterViewPr>
  <p:notesViewPr>
    <p:cSldViewPr>
      <p:cViewPr varScale="1">
        <p:scale>
          <a:sx n="80" d="100"/>
          <a:sy n="80" d="100"/>
        </p:scale>
        <p:origin x="-3330" y="-90"/>
      </p:cViewPr>
      <p:guideLst>
        <p:guide orient="horz" pos="3113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AAE75747-A145-4B76-B848-75DF371E037F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89380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98103" y="9389380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47F8B43A-A65E-451B-82FB-0D6F30DCEB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87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691925CE-84CD-4BC1-BE31-BC6D06D4BEDF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741363"/>
            <a:ext cx="4941887" cy="3708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695548"/>
            <a:ext cx="5505450" cy="4448414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89380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3" y="9389380"/>
            <a:ext cx="2982119" cy="494269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80E984BD-FCFD-4614-842A-1138E49801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17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984BD-FCFD-4614-842A-1138E498012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23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984BD-FCFD-4614-842A-1138E498012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3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984BD-FCFD-4614-842A-1138E498012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9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06F23F-65FE-4D9B-B79F-F5CFD583FE04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A7C02B-3F08-4B41-90FD-CB7CFC64F6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4.wdp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61602" cy="820776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000" b="1" dirty="0">
                <a:solidFill>
                  <a:srgbClr val="00B0F0"/>
                </a:solidFill>
                <a:latin typeface="AR丸ゴシック体M" pitchFamily="49" charset="-128"/>
                <a:ea typeface="AR丸ゴシック体M" pitchFamily="49" charset="-128"/>
              </a:rPr>
              <a:t>こまつしま総合型地域スポーツクラブ</a:t>
            </a:r>
            <a:endParaRPr kumimoji="1" lang="ja-JP" altLang="en-US" sz="4000" b="1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6400800" cy="936104"/>
          </a:xfrm>
        </p:spPr>
        <p:txBody>
          <a:bodyPr>
            <a:normAutofit fontScale="92500"/>
          </a:bodyPr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設立準備　１年目　</a:t>
            </a:r>
            <a:r>
              <a:rPr lang="ja-JP" altLang="en-US" sz="36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２００８</a:t>
            </a:r>
            <a:r>
              <a:rPr lang="ja-JP" altLang="en-US" sz="36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年</a:t>
            </a:r>
            <a:endParaRPr lang="en-US" altLang="ja-JP" sz="36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algn="ctr"/>
            <a:endParaRPr kumimoji="1" lang="ja-JP" altLang="en-US" dirty="0"/>
          </a:p>
        </p:txBody>
      </p:sp>
      <p:pic>
        <p:nvPicPr>
          <p:cNvPr id="1026" name="Picture 2" descr="G:\コピー ～ 100_FUJI\DSCF05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2147" r="12502" b="1271"/>
          <a:stretch/>
        </p:blipFill>
        <p:spPr bwMode="auto">
          <a:xfrm>
            <a:off x="0" y="1916831"/>
            <a:ext cx="5364088" cy="48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DSCF05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12872" r="36083" b="16268"/>
          <a:stretch/>
        </p:blipFill>
        <p:spPr bwMode="auto">
          <a:xfrm>
            <a:off x="5364088" y="1916831"/>
            <a:ext cx="3456384" cy="48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85" r="1532" b="1"/>
          <a:stretch/>
        </p:blipFill>
        <p:spPr>
          <a:xfrm>
            <a:off x="8540" y="-16576"/>
            <a:ext cx="7194430" cy="4171585"/>
          </a:xfr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2659" r="17787" b="18546"/>
          <a:stretch/>
        </p:blipFill>
        <p:spPr>
          <a:xfrm>
            <a:off x="6516216" y="1412776"/>
            <a:ext cx="2557961" cy="2638400"/>
          </a:xfrm>
          <a:prstGeom prst="ellipse">
            <a:avLst/>
          </a:prstGeom>
          <a:ln w="127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テキスト ボックス 1"/>
          <p:cNvSpPr txBox="1"/>
          <p:nvPr/>
        </p:nvSpPr>
        <p:spPr>
          <a:xfrm>
            <a:off x="2483768" y="19430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２０１０年度</a:t>
            </a:r>
            <a:r>
              <a:rPr kumimoji="1" lang="ja-JP" altLang="en-US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合同親睦発表会</a:t>
            </a:r>
            <a:endParaRPr kumimoji="1" lang="ja-JP" altLang="en-US" sz="32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17" y="4077072"/>
            <a:ext cx="3515883" cy="26369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0121" r="2308" b="-1240"/>
          <a:stretch/>
        </p:blipFill>
        <p:spPr>
          <a:xfrm>
            <a:off x="251520" y="4129117"/>
            <a:ext cx="3600400" cy="266517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3491880" y="5478692"/>
            <a:ext cx="720080" cy="12170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52389" y="648403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小松島市教育長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935596" y="6309320"/>
            <a:ext cx="360040" cy="225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4194" b="33157"/>
          <a:stretch/>
        </p:blipFill>
        <p:spPr>
          <a:xfrm rot="5400000">
            <a:off x="3378981" y="4844814"/>
            <a:ext cx="3216747" cy="8096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11699" y="5610801"/>
            <a:ext cx="1475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小松島</a:t>
            </a:r>
            <a:r>
              <a:rPr lang="ja-JP" altLang="en-US" sz="1400" dirty="0"/>
              <a:t>市長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58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316607"/>
            <a:ext cx="8640960" cy="220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AR P丸ゴシック体M" pitchFamily="50" charset="-128"/>
                <a:ea typeface="AR P丸ゴシック体M" pitchFamily="50" charset="-128"/>
              </a:rPr>
              <a:t>「Ｗｅ Ｆｉｔ スポーツ促進事業」を徳島県・</a:t>
            </a:r>
            <a:endParaRPr lang="en-US" altLang="ja-JP" sz="32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AR P丸ゴシック体M" pitchFamily="50" charset="-128"/>
                <a:ea typeface="AR P丸ゴシック体M" pitchFamily="50" charset="-128"/>
              </a:rPr>
              <a:t>ＮＰＯ法人徳島県レクリエーション協会・広域スポーツセンターと協働開催</a:t>
            </a:r>
            <a:endParaRPr lang="en-US" altLang="ja-JP" sz="32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191941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AR P丸ゴシック体M" pitchFamily="50" charset="-128"/>
                <a:ea typeface="AR P丸ゴシック体M" pitchFamily="50" charset="-128"/>
              </a:rPr>
              <a:t>・１２月１９日</a:t>
            </a:r>
            <a:r>
              <a:rPr lang="ja-JP" altLang="en-US" sz="2800" dirty="0">
                <a:latin typeface="AR P丸ゴシック体M" pitchFamily="50" charset="-128"/>
                <a:ea typeface="AR P丸ゴシック体M" pitchFamily="50" charset="-128"/>
              </a:rPr>
              <a:t>（</a:t>
            </a:r>
            <a:r>
              <a:rPr kumimoji="1" lang="ja-JP" altLang="en-US" sz="2800" dirty="0" smtClean="0">
                <a:latin typeface="AR P丸ゴシック体M" pitchFamily="50" charset="-128"/>
                <a:ea typeface="AR P丸ゴシック体M" pitchFamily="50" charset="-128"/>
              </a:rPr>
              <a:t>日）フライングディスク普及員資格</a:t>
            </a:r>
            <a:endParaRPr kumimoji="1" lang="en-US" altLang="ja-JP" sz="28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8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kumimoji="1" lang="ja-JP" altLang="en-US" sz="2800" dirty="0" smtClean="0">
                <a:latin typeface="AR P丸ゴシック体M" pitchFamily="50" charset="-128"/>
                <a:ea typeface="AR P丸ゴシック体M" pitchFamily="50" charset="-128"/>
              </a:rPr>
              <a:t>取得講習会開催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（各スポーツクラブから参加）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0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2800" dirty="0" smtClean="0">
                <a:latin typeface="AR P丸ゴシック体M" pitchFamily="50" charset="-128"/>
                <a:ea typeface="AR P丸ゴシック体M" pitchFamily="50" charset="-128"/>
              </a:rPr>
              <a:t>　　　　</a:t>
            </a:r>
            <a:endParaRPr kumimoji="1" lang="en-US" altLang="ja-JP" sz="28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800" dirty="0" smtClean="0">
                <a:latin typeface="AR P丸ゴシック体M" pitchFamily="50" charset="-128"/>
                <a:ea typeface="AR P丸ゴシック体M" pitchFamily="50" charset="-128"/>
              </a:rPr>
              <a:t>・１月３０日（日）</a:t>
            </a:r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　ニュースポーツ祭りだ</a:t>
            </a:r>
            <a:r>
              <a:rPr lang="en-US" altLang="ja-JP" sz="2000" i="1" dirty="0" smtClean="0">
                <a:latin typeface="AR P丸ゴシック体M" pitchFamily="50" charset="-128"/>
                <a:ea typeface="AR P丸ゴシック体M" pitchFamily="50" charset="-128"/>
              </a:rPr>
              <a:t>!!</a:t>
            </a:r>
            <a:r>
              <a:rPr lang="ja-JP" altLang="en-US" sz="2000" i="1" dirty="0" smtClean="0">
                <a:latin typeface="AR P丸ゴシック体M" pitchFamily="50" charset="-128"/>
                <a:ea typeface="AR P丸ゴシック体M" pitchFamily="50" charset="-128"/>
              </a:rPr>
              <a:t>ワッショイ</a:t>
            </a:r>
            <a:endParaRPr lang="en-US" altLang="ja-JP" sz="2000" i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800" dirty="0" smtClean="0"/>
              <a:t>　　</a:t>
            </a:r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みなと小松島　 </a:t>
            </a:r>
            <a:r>
              <a:rPr kumimoji="1" lang="ja-JP" alt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健康フェスティバル開催</a:t>
            </a:r>
            <a:endParaRPr kumimoji="1" lang="en-US" altLang="ja-JP" sz="28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</a:t>
            </a:r>
            <a:r>
              <a:rPr lang="ja-JP" altLang="en-US" sz="2400" dirty="0" smtClean="0">
                <a:solidFill>
                  <a:srgbClr val="FF3399"/>
                </a:solidFill>
                <a:latin typeface="AR丸ゴシック体M" pitchFamily="49" charset="-128"/>
                <a:ea typeface="AR丸ゴシック体M" pitchFamily="49" charset="-128"/>
              </a:rPr>
              <a:t>小松島市内の小学校・幼稚園に案内</a:t>
            </a:r>
            <a:endParaRPr kumimoji="1" lang="en-US" altLang="ja-JP" sz="2400" dirty="0" smtClean="0">
              <a:solidFill>
                <a:srgbClr val="FF3399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同日開催･･</a:t>
            </a: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･クラブマネージメント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研修会</a:t>
            </a:r>
            <a:endParaRPr lang="en-US" altLang="ja-JP" sz="2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　　　リンクス</a:t>
            </a: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代表　伊倉晶子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氏</a:t>
            </a:r>
            <a:endParaRPr lang="en-US" altLang="ja-JP" sz="2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　（学校とスポーツクラブのこれからの関係）</a:t>
            </a:r>
            <a:endParaRPr lang="en-US" altLang="ja-JP" sz="2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★☆</a:t>
            </a:r>
            <a:r>
              <a:rPr lang="ja-JP" altLang="en-US" sz="2800" u="sng" dirty="0" smtClean="0">
                <a:latin typeface="AR丸ゴシック体M" pitchFamily="49" charset="-128"/>
                <a:ea typeface="AR丸ゴシック体M" pitchFamily="49" charset="-128"/>
              </a:rPr>
              <a:t>ケーブルテレビ２社・徳島新聞の取材依頼</a:t>
            </a:r>
            <a:endParaRPr kumimoji="1" lang="en-US" altLang="ja-JP" sz="2800" u="sng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4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8" t="-327"/>
          <a:stretch/>
        </p:blipFill>
        <p:spPr>
          <a:xfrm>
            <a:off x="0" y="1988840"/>
            <a:ext cx="5501020" cy="45878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100" b="1" dirty="0" smtClean="0">
                <a:latin typeface="AR丸ゴシック体M" pitchFamily="49" charset="-128"/>
                <a:ea typeface="AR丸ゴシック体M" pitchFamily="49" charset="-128"/>
              </a:rPr>
              <a:t>ニュースポーツ祭だ</a:t>
            </a:r>
            <a:r>
              <a:rPr kumimoji="1" lang="en-US" altLang="ja-JP" sz="3100" b="1" i="1" dirty="0" smtClean="0">
                <a:latin typeface="AR丸ゴシック体M" pitchFamily="49" charset="-128"/>
                <a:ea typeface="AR丸ゴシック体M" pitchFamily="49" charset="-128"/>
              </a:rPr>
              <a:t>!!</a:t>
            </a:r>
            <a:r>
              <a:rPr kumimoji="1" lang="ja-JP" altLang="en-US" sz="3100" b="1" dirty="0" smtClean="0">
                <a:latin typeface="AR丸ゴシック体M" pitchFamily="49" charset="-128"/>
                <a:ea typeface="AR丸ゴシック体M" pitchFamily="49" charset="-128"/>
              </a:rPr>
              <a:t>ワッショイ</a:t>
            </a:r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　</a:t>
            </a:r>
            <a:r>
              <a:rPr kumimoji="1" lang="ja-JP" altLang="en-US" b="1" dirty="0" smtClean="0">
                <a:latin typeface="AR丸ゴシック体M" pitchFamily="49" charset="-128"/>
                <a:ea typeface="AR丸ゴシック体M" pitchFamily="49" charset="-128"/>
              </a:rPr>
              <a:t>健康フェスティバル</a:t>
            </a:r>
            <a:endParaRPr kumimoji="1" lang="ja-JP" altLang="en-US" b="1" dirty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8" t="16441" r="7533"/>
          <a:stretch/>
        </p:blipFill>
        <p:spPr>
          <a:xfrm>
            <a:off x="5724128" y="2420888"/>
            <a:ext cx="2850315" cy="21214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25" t="28607" r="22301" b="-76644"/>
          <a:stretch/>
        </p:blipFill>
        <p:spPr>
          <a:xfrm>
            <a:off x="3690408" y="5110875"/>
            <a:ext cx="5507982" cy="3494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r="3624"/>
          <a:stretch/>
        </p:blipFill>
        <p:spPr>
          <a:xfrm>
            <a:off x="3779912" y="4437112"/>
            <a:ext cx="3253248" cy="22976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コンテンツ プレースホルダー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19483" r="37647" b="48109"/>
          <a:stretch/>
        </p:blipFill>
        <p:spPr>
          <a:xfrm>
            <a:off x="6982775" y="332656"/>
            <a:ext cx="1523150" cy="1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52528"/>
          </a:xfrm>
        </p:spPr>
        <p:txBody>
          <a:bodyPr>
            <a:noAutofit/>
          </a:bodyPr>
          <a:lstStyle/>
          <a:p>
            <a:r>
              <a:rPr kumimoji="1" lang="ja-JP" altLang="en-US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４月１７日（日）</a:t>
            </a:r>
            <a:endParaRPr kumimoji="1" lang="en-US" altLang="ja-JP" b="1" dirty="0" smtClean="0">
              <a:ln w="19050">
                <a:solidFill>
                  <a:srgbClr val="7030A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AR丸ゴシック体M" pitchFamily="49" charset="-128"/>
                <a:ea typeface="AR丸ゴシック体M" pitchFamily="49" charset="-128"/>
              </a:rPr>
              <a:t>第１回みなと小松島スポーツクラブ総会開催</a:t>
            </a:r>
            <a:endParaRPr kumimoji="1" lang="en-US" altLang="ja-JP" sz="28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１周年記念講演　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近藤内科病院院長　近藤　彰ドクター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「幸せと穏やかな顔～内科診療から～」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1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◆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バウンドテニス、ハタＹＯＧＡを新たに加え</a:t>
            </a:r>
            <a:endParaRPr kumimoji="1"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全１４種目でスタート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◆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昨年度の親睦会から「芸能部」開設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地域の老人施設・デイサービスなどへボラン</a:t>
            </a:r>
            <a:endParaRPr kumimoji="1"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ティア活動を始める</a:t>
            </a:r>
            <a:endParaRPr kumimoji="1" lang="ja-JP" altLang="en-US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AR丸ゴシック体M" pitchFamily="49" charset="-128"/>
                <a:ea typeface="AR丸ゴシック体M" pitchFamily="49" charset="-128"/>
              </a:rPr>
              <a:t>自立支援事業　２年目</a:t>
            </a:r>
            <a:r>
              <a:rPr kumimoji="1" lang="ja-JP" altLang="en-US" sz="4000" b="1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en-US" altLang="ja-JP" sz="4000" b="1" dirty="0" smtClean="0"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kumimoji="1" lang="en-US" altLang="ja-JP" sz="4000" b="1" dirty="0" smtClean="0"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4000" b="1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4000" b="1" dirty="0" smtClean="0">
                <a:latin typeface="AR丸ゴシック体M" pitchFamily="49" charset="-128"/>
                <a:ea typeface="AR丸ゴシック体M" pitchFamily="49" charset="-128"/>
              </a:rPr>
              <a:t>　　　　　　　　　</a:t>
            </a:r>
            <a:r>
              <a:rPr kumimoji="1" lang="ja-JP" altLang="en-US" sz="4000" b="1" dirty="0" smtClean="0">
                <a:latin typeface="AR丸ゴシック体M" pitchFamily="49" charset="-128"/>
                <a:ea typeface="AR丸ゴシック体M" pitchFamily="49" charset="-128"/>
              </a:rPr>
              <a:t>２０１１年</a:t>
            </a:r>
            <a:r>
              <a:rPr kumimoji="1" lang="en-US" altLang="ja-JP" sz="4000" dirty="0" smtClean="0"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kumimoji="1" lang="en-US" altLang="ja-JP" sz="4000" dirty="0" smtClean="0">
                <a:latin typeface="AR丸ゴシック体M" pitchFamily="49" charset="-128"/>
                <a:ea typeface="AR丸ゴシック体M" pitchFamily="49" charset="-128"/>
              </a:rPr>
            </a:br>
            <a:endParaRPr kumimoji="1" lang="ja-JP" altLang="en-US" sz="4000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3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33789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５月１日（日）</a:t>
            </a:r>
            <a:r>
              <a:rPr kumimoji="1" lang="ja-JP" altLang="en-US" dirty="0" smtClean="0">
                <a:ln>
                  <a:solidFill>
                    <a:srgbClr val="7030A0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第１回　卓球大会開催　</a:t>
            </a:r>
            <a:endParaRPr kumimoji="1"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（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県下総合型クラブに案内）</a:t>
            </a:r>
            <a:endParaRPr kumimoji="1"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　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２８日　新体力測定実施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105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◆</a:t>
            </a:r>
            <a:r>
              <a:rPr kumimoji="1"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６月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４日（日）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サークル「歩み会」にて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文化の森⇔植物園　ウォーキング開催</a:t>
            </a:r>
            <a:endParaRPr kumimoji="1"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05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◆　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７月２２日～８月２２日</a:t>
            </a:r>
            <a:endParaRPr lang="en-US" altLang="ja-JP" sz="2800" dirty="0" smtClean="0">
              <a:ln w="19050">
                <a:solidFill>
                  <a:srgbClr val="7030A0"/>
                </a:solidFill>
                <a:prstDash val="solid"/>
              </a:ln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小学生対象　水泳教室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１２回）実施中</a:t>
            </a:r>
            <a:endParaRPr kumimoji="1"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７月２０日現在　申し込み１０５名</a:t>
            </a:r>
            <a:endParaRPr lang="en-US" altLang="ja-JP" sz="28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05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◆　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７月２４日（日）</a:t>
            </a:r>
            <a:endParaRPr lang="en-US" altLang="ja-JP" sz="2800" b="1" dirty="0" smtClean="0">
              <a:ln w="19050">
                <a:solidFill>
                  <a:srgbClr val="7030A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第２回　ソフトテニス大会開催</a:t>
            </a:r>
            <a:endParaRPr lang="en-US" altLang="ja-JP" sz="32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＊８月現在会員数　３０１名</a:t>
            </a:r>
            <a:endParaRPr kumimoji="1" lang="en-US" altLang="ja-JP" sz="32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kumimoji="1" lang="ja-JP" altLang="en-US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0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dirty="0" smtClean="0">
                <a:ln>
                  <a:solidFill>
                    <a:srgbClr val="FF3399"/>
                  </a:solidFill>
                </a:ln>
              </a:rPr>
              <a:t>　</a:t>
            </a:r>
            <a:r>
              <a:rPr kumimoji="1" lang="ja-JP" altLang="en-US" sz="3200" b="1" dirty="0" smtClean="0">
                <a:ln>
                  <a:solidFill>
                    <a:srgbClr val="FF3399"/>
                  </a:solidFill>
                </a:ln>
              </a:rPr>
              <a:t>第１回　</a:t>
            </a:r>
            <a:r>
              <a:rPr kumimoji="1" lang="ja-JP" altLang="en-US" b="1" dirty="0" smtClean="0">
                <a:ln>
                  <a:solidFill>
                    <a:srgbClr val="FF3399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>みなと小松島卓球大会</a:t>
            </a:r>
            <a:r>
              <a:rPr kumimoji="1" lang="en-US" altLang="ja-JP" b="1" dirty="0" smtClean="0">
                <a:ln>
                  <a:solidFill>
                    <a:srgbClr val="FF3399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kumimoji="1" lang="en-US" altLang="ja-JP" b="1" dirty="0" smtClean="0">
                <a:ln>
                  <a:solidFill>
                    <a:srgbClr val="FF3399"/>
                  </a:solidFill>
                </a:ln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r>
              <a:rPr lang="ja-JP" altLang="en-US" sz="3600" dirty="0" smtClean="0">
                <a:latin typeface="AR丸ゴシック体M" pitchFamily="49" charset="-128"/>
                <a:ea typeface="AR丸ゴシック体M" pitchFamily="49" charset="-128"/>
              </a:rPr>
              <a:t>２０１１・５・１</a:t>
            </a:r>
            <a:endParaRPr kumimoji="1" lang="ja-JP" altLang="en-US" sz="3600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7" t="4703" b="7940"/>
          <a:stretch/>
        </p:blipFill>
        <p:spPr>
          <a:xfrm>
            <a:off x="107504" y="2060848"/>
            <a:ext cx="5218065" cy="44740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4324" r="8905" b="12389"/>
          <a:stretch/>
        </p:blipFill>
        <p:spPr>
          <a:xfrm>
            <a:off x="4355976" y="3430488"/>
            <a:ext cx="4627917" cy="3289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5327576" y="282157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AR丸ゴシック体M" pitchFamily="49" charset="-128"/>
                <a:ea typeface="AR丸ゴシック体M" pitchFamily="49" charset="-128"/>
              </a:rPr>
              <a:t>第１回優勝　つるぎ体協Ａチーム</a:t>
            </a:r>
            <a:endParaRPr kumimoji="1" lang="ja-JP" altLang="en-US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79512" y="5445224"/>
            <a:ext cx="1584176" cy="1152128"/>
          </a:xfrm>
          <a:prstGeom prst="wedgeRoundRectCallout">
            <a:avLst>
              <a:gd name="adj1" fmla="val 13238"/>
              <a:gd name="adj2" fmla="val -945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練習とは違うなあ････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841" r="11890"/>
          <a:stretch/>
        </p:blipFill>
        <p:spPr>
          <a:xfrm>
            <a:off x="32048" y="1916832"/>
            <a:ext cx="4620767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651304" cy="1656184"/>
          </a:xfrm>
        </p:spPr>
        <p:txBody>
          <a:bodyPr/>
          <a:lstStyle/>
          <a:p>
            <a:pPr algn="ctr"/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３度目</a:t>
            </a: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の正直でやっと開催の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</a:br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「歩み会」</a:t>
            </a:r>
            <a:endParaRPr kumimoji="1" lang="ja-JP" altLang="en-US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>
          <a:xfrm>
            <a:off x="4331972" y="3043099"/>
            <a:ext cx="4812028" cy="33623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39952" y="233521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あ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ずり峠とは　うまく名付けたものだ</a:t>
            </a:r>
            <a:r>
              <a:rPr lang="en-US" altLang="ja-JP" sz="2000" i="1" dirty="0" smtClean="0">
                <a:latin typeface="HGP創英角ﾎﾟｯﾌﾟ体" pitchFamily="50" charset="-128"/>
                <a:ea typeface="HGP創英角ﾎﾟｯﾌﾟ体" pitchFamily="50" charset="-128"/>
              </a:rPr>
              <a:t>!!</a:t>
            </a:r>
          </a:p>
          <a:p>
            <a:r>
              <a:rPr kumimoji="1" lang="ja-JP" altLang="en-US" sz="2000" i="1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2000" i="1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</a:t>
            </a:r>
            <a:r>
              <a:rPr kumimoji="1" lang="ja-JP" altLang="en-US" dirty="0" smtClean="0">
                <a:latin typeface="AR丸ゴシック体M" pitchFamily="49" charset="-128"/>
                <a:ea typeface="AR丸ゴシック体M" pitchFamily="49" charset="-128"/>
              </a:rPr>
              <a:t>だんだん無口になって行きました</a:t>
            </a:r>
            <a:endParaRPr kumimoji="1" lang="ja-JP" altLang="en-US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6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atokunn\Pictures\2009-01-28 002\DSCF05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 r="418" b="1"/>
          <a:stretch/>
        </p:blipFill>
        <p:spPr bwMode="auto">
          <a:xfrm>
            <a:off x="179512" y="1988840"/>
            <a:ext cx="880241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07260" y="260648"/>
            <a:ext cx="8229600" cy="1440160"/>
          </a:xfrm>
        </p:spPr>
        <p:txBody>
          <a:bodyPr/>
          <a:lstStyle/>
          <a:p>
            <a:pPr algn="ctr"/>
            <a:r>
              <a:rPr kumimoji="1"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プレイベント（無料体験会）</a:t>
            </a:r>
            <a:r>
              <a:rPr lang="en-US" altLang="ja-JP" b="1" dirty="0">
                <a:latin typeface="AR P丸ゴシック体M" pitchFamily="50" charset="-128"/>
                <a:ea typeface="AR P丸ゴシック体M" pitchFamily="50" charset="-128"/>
              </a:rPr>
              <a:t/>
            </a:r>
            <a:br>
              <a:rPr lang="en-US" altLang="ja-JP" b="1" dirty="0">
                <a:latin typeface="AR P丸ゴシック体M" pitchFamily="50" charset="-128"/>
                <a:ea typeface="AR P丸ゴシック体M" pitchFamily="50" charset="-128"/>
              </a:rPr>
            </a:b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２００８・９・１３・１３０余名参加</a:t>
            </a:r>
            <a:endParaRPr kumimoji="1" lang="ja-JP" altLang="en-US" sz="2800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403" y="141520"/>
            <a:ext cx="8928992" cy="2088232"/>
          </a:xfrm>
        </p:spPr>
        <p:txBody>
          <a:bodyPr anchor="t">
            <a:normAutofit fontScale="90000"/>
          </a:bodyPr>
          <a:lstStyle/>
          <a:p>
            <a:r>
              <a:rPr kumimoji="1" lang="ja-JP" altLang="en-US" sz="6700" dirty="0" smtClean="0"/>
              <a:t>　</a:t>
            </a:r>
            <a:r>
              <a:rPr kumimoji="1" lang="ja-JP" altLang="en-US" sz="6700" b="1" dirty="0" smtClean="0">
                <a:latin typeface="AR丸ゴシック体M" pitchFamily="49" charset="-128"/>
                <a:ea typeface="AR丸ゴシック体M" pitchFamily="49" charset="-128"/>
              </a:rPr>
              <a:t>設立準備委員会風景</a:t>
            </a:r>
            <a:r>
              <a:rPr lang="en-US" altLang="ja-JP" sz="6700" dirty="0"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6700" dirty="0"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b="1" dirty="0" smtClean="0">
                <a:solidFill>
                  <a:sysClr val="windowText" lastClr="000000"/>
                </a:solidFill>
                <a:latin typeface="AR丸ゴシック体M" pitchFamily="49" charset="-128"/>
                <a:ea typeface="AR丸ゴシック体M" pitchFamily="49" charset="-128"/>
              </a:rPr>
              <a:t>クラブ育成アドバイザー</a:t>
            </a:r>
            <a:r>
              <a:rPr lang="en-US" altLang="ja-JP" sz="3600" dirty="0" smtClean="0">
                <a:solidFill>
                  <a:sysClr val="windowText" lastClr="000000"/>
                </a:solidFill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3600" dirty="0" smtClean="0">
                <a:solidFill>
                  <a:sysClr val="windowText" lastClr="000000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600" b="1" dirty="0" smtClean="0">
                <a:solidFill>
                  <a:sysClr val="windowText" lastClr="000000"/>
                </a:solidFill>
                <a:latin typeface="AR丸ゴシック体M" pitchFamily="49" charset="-128"/>
                <a:ea typeface="AR丸ゴシック体M" pitchFamily="49" charset="-128"/>
              </a:rPr>
              <a:t>広域スポーツセンターの指導を受けながら</a:t>
            </a:r>
            <a:r>
              <a:rPr kumimoji="1"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dirty="0" smtClean="0"/>
              <a:t>　　　　　　　　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1026" name="Picture 2" descr="G:\コピー ～ 100_FUJI\DSCF05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" t="30354" r="3307" b="2015"/>
          <a:stretch/>
        </p:blipFill>
        <p:spPr bwMode="auto">
          <a:xfrm>
            <a:off x="107504" y="2229752"/>
            <a:ext cx="8865002" cy="45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4495" y="1412776"/>
            <a:ext cx="8928992" cy="5400600"/>
          </a:xfrm>
        </p:spPr>
        <p:txBody>
          <a:bodyPr anchor="ctr">
            <a:normAutofit lnSpcReduction="10000"/>
          </a:bodyPr>
          <a:lstStyle/>
          <a:p>
            <a:r>
              <a:rPr lang="ja-JP" altLang="en-US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４月</a:t>
            </a: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活動種目１２種となって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スタート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年会費　大人</a:t>
            </a:r>
            <a:r>
              <a:rPr lang="en-US" altLang="ja-JP" sz="2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6,000</a:t>
            </a:r>
            <a:r>
              <a:rPr lang="ja-JP" altLang="en-US" sz="2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円・中学生以下　</a:t>
            </a:r>
            <a:r>
              <a:rPr lang="en-US" altLang="ja-JP" sz="2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3,000</a:t>
            </a:r>
            <a:r>
              <a:rPr lang="ja-JP" altLang="en-US" sz="2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円他とする</a:t>
            </a:r>
            <a:endParaRPr lang="en-US" altLang="ja-JP" sz="20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0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000" dirty="0" smtClean="0">
                <a:latin typeface="AR丸ゴシック体M" pitchFamily="49" charset="-128"/>
                <a:ea typeface="AR丸ゴシック体M" pitchFamily="49" charset="-128"/>
              </a:rPr>
              <a:t>　　　　種目によって月会費、</a:t>
            </a:r>
            <a:r>
              <a:rPr lang="ja-JP" altLang="en-US" sz="2000" dirty="0">
                <a:latin typeface="AR丸ゴシック体M" pitchFamily="49" charset="-128"/>
                <a:ea typeface="AR丸ゴシック体M" pitchFamily="49" charset="-128"/>
              </a:rPr>
              <a:t>１</a:t>
            </a:r>
            <a:r>
              <a:rPr lang="ja-JP" altLang="en-US" sz="2000" dirty="0" smtClean="0">
                <a:latin typeface="AR丸ゴシック体M" pitchFamily="49" charset="-128"/>
                <a:ea typeface="AR丸ゴシック体M" pitchFamily="49" charset="-128"/>
              </a:rPr>
              <a:t>回会費が必要</a:t>
            </a:r>
            <a:endParaRPr lang="en-US" altLang="ja-JP" sz="2000" dirty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９月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市体育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協会所属競技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団体に総合型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へ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の理解と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協力を団体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各位に正式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依頼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＊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徳島県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の</a:t>
            </a:r>
            <a:r>
              <a:rPr lang="ja-JP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丸ゴシック体M" pitchFamily="49" charset="-128"/>
                <a:ea typeface="AR丸ゴシック体M" pitchFamily="49" charset="-128"/>
              </a:rPr>
              <a:t>「スポーツ夢タウン支援事業」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に応募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lang="en-US" altLang="ja-JP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【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１０月よりスタート</a:t>
            </a:r>
            <a:r>
              <a:rPr lang="en-US" altLang="ja-JP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11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・１０／１８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「し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まなみ海道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ウォークラリー」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開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催（大好評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･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１０／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３１　　新体力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テストを実施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　　　　</a:t>
            </a:r>
            <a:r>
              <a:rPr lang="en-US" altLang="ja-JP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約</a:t>
            </a:r>
            <a:r>
              <a:rPr lang="en-US" altLang="ja-JP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100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名程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参加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・１０月～２月　ウォーキング教室開催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　</a:t>
            </a:r>
            <a:endParaRPr lang="en-US" altLang="ja-JP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 anchor="ctr">
            <a:normAutofit/>
          </a:bodyPr>
          <a:lstStyle/>
          <a:p>
            <a:r>
              <a:rPr kumimoji="1" lang="ja-JP" altLang="en-US" dirty="0" smtClean="0">
                <a:latin typeface="AR丸ゴシック体M" pitchFamily="49" charset="-128"/>
                <a:ea typeface="AR丸ゴシック体M" pitchFamily="49" charset="-128"/>
              </a:rPr>
              <a:t>設立準備 ２年目　　</a:t>
            </a:r>
            <a:r>
              <a:rPr kumimoji="1" lang="ja-JP" altLang="en-US" sz="4000" dirty="0" smtClean="0">
                <a:solidFill>
                  <a:srgbClr val="FFC000"/>
                </a:solidFill>
                <a:latin typeface="AR丸ゴシック体M" pitchFamily="49" charset="-128"/>
                <a:ea typeface="AR丸ゴシック体M" pitchFamily="49" charset="-128"/>
              </a:rPr>
              <a:t>２００９</a:t>
            </a:r>
            <a:r>
              <a:rPr lang="ja-JP" altLang="en-US" sz="4000" dirty="0" smtClean="0">
                <a:latin typeface="AR丸ゴシック体M" pitchFamily="49" charset="-128"/>
                <a:ea typeface="AR丸ゴシック体M" pitchFamily="49" charset="-128"/>
              </a:rPr>
              <a:t>年</a:t>
            </a:r>
            <a:endParaRPr kumimoji="1" lang="ja-JP" altLang="en-US" sz="4000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2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6632"/>
            <a:ext cx="8651304" cy="6552728"/>
          </a:xfrm>
          <a:noFill/>
        </p:spPr>
        <p:txBody>
          <a:bodyPr anchor="ctr">
            <a:normAutofit fontScale="85000" lnSpcReduction="20000"/>
          </a:bodyPr>
          <a:lstStyle/>
          <a:p>
            <a:r>
              <a:rPr lang="ja-JP" altLang="en-US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１２月</a:t>
            </a:r>
            <a:r>
              <a:rPr lang="ja-JP" altLang="en-US" dirty="0">
                <a:ln>
                  <a:solidFill>
                    <a:srgbClr val="7030A0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クラブ正式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名称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「</a:t>
            </a:r>
            <a:r>
              <a:rPr lang="ja-JP" altLang="en-US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みなと小松島スポーツクラブ」</a:t>
            </a: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に決定　</a:t>
            </a:r>
            <a:endParaRPr lang="en-US" altLang="ja-JP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　（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会員からの公募とスタッフの話し合いの結果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み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･･･みんな一緒に</a:t>
            </a:r>
            <a:endParaRPr lang="en-US" altLang="ja-JP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な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･･･なんでもチャレンジ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と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･･･友達の輪を広げよう、安全な町作りを目指して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２月２７日</a:t>
            </a:r>
            <a:r>
              <a:rPr lang="en-US" altLang="ja-JP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土</a:t>
            </a:r>
            <a:r>
              <a:rPr lang="en-US" altLang="ja-JP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)</a:t>
            </a: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000" dirty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AR丸ゴシック体M" pitchFamily="49" charset="-128"/>
                <a:ea typeface="AR丸ゴシック体M" pitchFamily="49" charset="-128"/>
              </a:rPr>
              <a:t>みなと小松島スポーツクラブ設立総会</a:t>
            </a:r>
            <a:r>
              <a:rPr lang="ja-JP" altLang="en-US" sz="3000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AR丸ゴシック体M" pitchFamily="49" charset="-128"/>
                <a:ea typeface="AR丸ゴシック体M" pitchFamily="49" charset="-128"/>
              </a:rPr>
              <a:t>開催</a:t>
            </a:r>
            <a:endParaRPr lang="en-US" altLang="ja-JP" sz="3000" dirty="0" smtClean="0">
              <a:ln>
                <a:solidFill>
                  <a:srgbClr val="FF3399"/>
                </a:solidFill>
              </a:ln>
              <a:solidFill>
                <a:srgbClr val="FF3399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記念講演 「クラブで叶える地域の夢、</a:t>
            </a:r>
            <a:endParaRPr lang="en-US" altLang="ja-JP" sz="22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2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                夢を叶える事業と運営」　谷川　滋紀氏</a:t>
            </a:r>
            <a:endParaRPr lang="en-US" altLang="ja-JP" sz="22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　　＊徳島新聞・ケーブルテレビが取材　　</a:t>
            </a:r>
            <a:endParaRPr lang="en-US" altLang="ja-JP" sz="11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22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＊３月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市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広報誌にて次年度会員募集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掲載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（広報誌は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、小松島市全戸に配布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0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◆　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小松島市より市立体育館の一室を無料使用許可・体育館</a:t>
            </a:r>
            <a:endParaRPr lang="en-US" altLang="ja-JP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使用料の減免が正式決定･･･感謝</a:t>
            </a:r>
            <a:r>
              <a:rPr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en-US" altLang="ja-JP" dirty="0">
                <a:ln>
                  <a:solidFill>
                    <a:srgbClr val="FF3399"/>
                  </a:solidFill>
                </a:ln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m(_ _)</a:t>
            </a:r>
            <a:r>
              <a:rPr lang="en-US" altLang="ja-JP" dirty="0" smtClean="0">
                <a:ln>
                  <a:solidFill>
                    <a:srgbClr val="FF3399"/>
                  </a:solidFill>
                </a:ln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m</a:t>
            </a:r>
          </a:p>
          <a:p>
            <a:pPr marL="0" indent="0">
              <a:buNone/>
            </a:pPr>
            <a:endParaRPr lang="en-US" altLang="ja-JP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2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◆</a:t>
            </a:r>
            <a:r>
              <a:rPr lang="ja-JP" altLang="en-US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準備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委員会 ５回　運営委員会 ５回　</a:t>
            </a:r>
            <a:r>
              <a:rPr lang="ja-JP" altLang="en-US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開催</a:t>
            </a: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1"/>
                </a:solidFill>
              </a:rPr>
              <a:t>　 会員数　２７０名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5328592"/>
          </a:xfrm>
        </p:spPr>
        <p:txBody>
          <a:bodyPr>
            <a:normAutofit fontScale="55000" lnSpcReduction="20000"/>
          </a:bodyPr>
          <a:lstStyle/>
          <a:p>
            <a:endParaRPr kumimoji="1" lang="en-US" altLang="ja-JP" dirty="0" smtClean="0"/>
          </a:p>
          <a:p>
            <a:endParaRPr kumimoji="1" lang="en-US" altLang="ja-JP" sz="10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kumimoji="1"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４月　元</a:t>
            </a:r>
            <a:r>
              <a:rPr kumimoji="1" lang="ja-JP" altLang="en-US" sz="38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オリンピック</a:t>
            </a:r>
            <a:r>
              <a:rPr kumimoji="1"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選手をスタッフに迎えて</a:t>
            </a:r>
            <a:endParaRPr kumimoji="1"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 smtClean="0">
                <a:latin typeface="AR丸ゴシック体M" pitchFamily="49" charset="-128"/>
                <a:ea typeface="AR丸ゴシック体M" pitchFamily="49" charset="-128"/>
              </a:rPr>
              <a:t>　　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・ジュニア体操教室をスタート</a:t>
            </a:r>
            <a:r>
              <a:rPr lang="en-US" altLang="ja-JP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	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・文化活動　「絵本の読み聞かせ」「写経」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「日本舞踊」開設するが　　　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絵本･･･・日本舞踊は、短期間でクローズ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 smtClean="0">
                <a:latin typeface="AR丸ゴシック体M" pitchFamily="49" charset="-128"/>
                <a:ea typeface="AR丸ゴシック体M" pitchFamily="49" charset="-128"/>
              </a:rPr>
              <a:t>　　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・事務局に男性が加わり雰囲気に変化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 smtClean="0">
                <a:ln>
                  <a:solidFill>
                    <a:srgbClr val="FF0000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>★★</a:t>
            </a:r>
            <a:r>
              <a:rPr lang="ja-JP" altLang="en-US" sz="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会員相互の交流の場として喫茶室をオープン</a:t>
            </a:r>
            <a:r>
              <a:rPr lang="ja-JP" altLang="en-US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★★</a:t>
            </a:r>
            <a:endParaRPr lang="en-US" altLang="ja-JP" sz="3800" dirty="0" smtClean="0">
              <a:solidFill>
                <a:srgbClr val="FFFF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latin typeface="AR丸ゴシック体M" pitchFamily="49" charset="-128"/>
                <a:ea typeface="AR丸ゴシック体M" pitchFamily="49" charset="-128"/>
              </a:rPr>
              <a:t>　（コーヒー代は、会員の協力金でまかなう）</a:t>
            </a:r>
            <a:endParaRPr lang="en-US" altLang="ja-JP" sz="3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latin typeface="AR丸ゴシック体M" pitchFamily="49" charset="-128"/>
                <a:ea typeface="AR丸ゴシック体M" pitchFamily="49" charset="-128"/>
              </a:rPr>
              <a:t>　　朝早くから　コーヒーをたてるのは会長の係です。</a:t>
            </a:r>
            <a:endParaRPr lang="en-US" altLang="ja-JP" sz="3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endParaRPr kumimoji="1" lang="en-US" altLang="ja-JP" sz="3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kumimoji="1"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５月　クラブ情報紙「スマイルレター」発行</a:t>
            </a:r>
            <a:endParaRPr kumimoji="1"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赤穂ウォークラリー・</a:t>
            </a:r>
            <a:r>
              <a:rPr kumimoji="1"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新体力テスト実施</a:t>
            </a:r>
            <a:endParaRPr kumimoji="1"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６月　サークル「歩み会」発足</a:t>
            </a:r>
            <a:endParaRPr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3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　　小松島ハイキングクラブと協働</a:t>
            </a:r>
            <a:endParaRPr kumimoji="1" lang="en-US" altLang="ja-JP" sz="3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みな</a:t>
            </a:r>
            <a:r>
              <a:rPr lang="ja-JP" altLang="en-US" sz="4000" b="1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と小松島スポーツクラブ</a:t>
            </a:r>
            <a:r>
              <a:rPr lang="ja-JP" altLang="en-US" sz="36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　　　　</a:t>
            </a:r>
            <a:r>
              <a:rPr lang="ja-JP" altLang="en-US" sz="3600" b="1" dirty="0" smtClean="0"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自立</a:t>
            </a:r>
            <a:r>
              <a:rPr lang="ja-JP" altLang="en-US" sz="3600" b="1" dirty="0"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支援</a:t>
            </a:r>
            <a:r>
              <a:rPr lang="ja-JP" altLang="en-US" sz="3600" b="1" dirty="0" smtClean="0"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事業 </a:t>
            </a:r>
            <a:r>
              <a:rPr lang="en-US" altLang="ja-JP" sz="3600" b="1" dirty="0" smtClean="0"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1</a:t>
            </a:r>
            <a:r>
              <a:rPr kumimoji="1" lang="ja-JP" altLang="en-US" sz="3600" b="1" dirty="0" smtClean="0">
                <a:solidFill>
                  <a:srgbClr val="FFFF00"/>
                </a:solidFill>
              </a:rPr>
              <a:t>年目　　</a:t>
            </a:r>
            <a:r>
              <a:rPr kumimoji="1" lang="ja-JP" altLang="en-US" sz="3600" b="1" dirty="0" smtClean="0"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２０１０年度</a:t>
            </a:r>
            <a:r>
              <a:rPr kumimoji="1" lang="ja-JP" altLang="en-US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endParaRPr kumimoji="1" lang="ja-JP" altLang="en-US" sz="3600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6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r="-1262" b="11968"/>
          <a:stretch/>
        </p:blipFill>
        <p:spPr>
          <a:xfrm>
            <a:off x="45590" y="1412776"/>
            <a:ext cx="9180512" cy="547532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4000" dirty="0"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kumimoji="1" lang="ja-JP" altLang="en-US" sz="4000" b="1" dirty="0" smtClean="0">
                <a:latin typeface="AR丸ゴシック体M" pitchFamily="49" charset="-128"/>
                <a:ea typeface="AR丸ゴシック体M" pitchFamily="49" charset="-128"/>
              </a:rPr>
              <a:t>ジュニア体操教室の小さい仲間達</a:t>
            </a:r>
            <a:endParaRPr kumimoji="1" lang="ja-JP" altLang="en-US" sz="4000" b="1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8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264696"/>
          </a:xfrm>
          <a:noFill/>
        </p:spPr>
        <p:txBody>
          <a:bodyPr>
            <a:normAutofit lnSpcReduction="10000"/>
          </a:bodyPr>
          <a:lstStyle/>
          <a:p>
            <a:r>
              <a:rPr kumimoji="1"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７月</a:t>
            </a:r>
            <a:r>
              <a:rPr kumimoji="1" lang="ja-JP" altLang="en-US" sz="2800" dirty="0" smtClean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みなと小松島スポーツクラブのキャラク</a:t>
            </a:r>
            <a:endParaRPr kumimoji="1"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ター決定・キャラクター入りＴシャツ販</a:t>
            </a:r>
            <a:r>
              <a:rPr kumimoji="1"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売</a:t>
            </a:r>
            <a:endParaRPr kumimoji="1" lang="en-US" altLang="ja-JP" sz="2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kumimoji="1" lang="en-US" altLang="ja-JP" sz="9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９月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新聞</a:t>
            </a: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折り込み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にて</a:t>
            </a:r>
            <a:r>
              <a:rPr kumimoji="1"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後期会員募集をする</a:t>
            </a:r>
            <a:endParaRPr kumimoji="1" lang="en-US" altLang="ja-JP" sz="28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ln>
                  <a:solidFill>
                    <a:srgbClr val="7030A0"/>
                  </a:solidFill>
                </a:ln>
                <a:latin typeface="AR丸ゴシック体M" pitchFamily="49" charset="-128"/>
                <a:ea typeface="AR丸ゴシック体M" pitchFamily="49" charset="-128"/>
              </a:rPr>
              <a:t>１８日　</a:t>
            </a:r>
            <a:r>
              <a:rPr kumimoji="1" lang="ja-JP" altLang="en-US" sz="2800" b="1" dirty="0" smtClean="0">
                <a:ln>
                  <a:solidFill>
                    <a:srgbClr val="FF3399"/>
                  </a:solidFill>
                </a:ln>
                <a:solidFill>
                  <a:srgbClr val="FFFF00"/>
                </a:solidFill>
                <a:latin typeface="AR丸ゴシック体M" pitchFamily="49" charset="-128"/>
                <a:ea typeface="AR丸ゴシック体M" pitchFamily="49" charset="-128"/>
              </a:rPr>
              <a:t>第１回ソフトテニス大会実施</a:t>
            </a:r>
            <a:endParaRPr kumimoji="1" lang="en-US" altLang="ja-JP" sz="2800" b="1" dirty="0" smtClean="0">
              <a:ln>
                <a:solidFill>
                  <a:srgbClr val="FF3399"/>
                </a:solidFill>
              </a:ln>
              <a:solidFill>
                <a:srgbClr val="FFFF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◇</a:t>
            </a:r>
            <a:r>
              <a:rPr lang="ja-JP" altLang="en-US" sz="2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en-US" altLang="ja-JP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11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月</a:t>
            </a:r>
            <a:r>
              <a:rPr lang="en-US" altLang="ja-JP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3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日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小松島商工会議所主催「</a:t>
            </a:r>
            <a:r>
              <a:rPr lang="ja-JP" altLang="en-US" sz="2800" dirty="0" err="1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はちはち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祭」</a:t>
            </a:r>
            <a:endParaRPr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参加（子ども達と楽しく遊ぶ）</a:t>
            </a:r>
            <a:endParaRPr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kumimoji="1" lang="en-US" altLang="ja-JP" sz="900" dirty="0" smtClean="0">
              <a:latin typeface="AR丸ゴシック体M" pitchFamily="49" charset="-128"/>
              <a:ea typeface="AR丸ゴシック体M" pitchFamily="49" charset="-128"/>
            </a:endParaRPr>
          </a:p>
          <a:p>
            <a:r>
              <a:rPr kumimoji="1"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１１月２７日（土）</a:t>
            </a:r>
            <a:endParaRPr kumimoji="1" lang="en-US" altLang="ja-JP" sz="2800" b="1" dirty="0" smtClean="0">
              <a:ln w="19050">
                <a:solidFill>
                  <a:srgbClr val="7030A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クラブ会員スタッフ合同親睦発表会を開催</a:t>
            </a:r>
            <a:endParaRPr kumimoji="1" lang="en-US" altLang="ja-JP" sz="280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市長・教育長出席（好評）</a:t>
            </a:r>
            <a:endParaRPr lang="en-US" altLang="ja-JP" sz="28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10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◆</a:t>
            </a:r>
            <a:r>
              <a:rPr lang="en-US" altLang="ja-JP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12</a:t>
            </a:r>
            <a:r>
              <a:rPr lang="ja-JP" altLang="en-US" sz="28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月</a:t>
            </a:r>
            <a:r>
              <a:rPr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日本体育協会創立１００周年記念事業に</a:t>
            </a:r>
            <a:endParaRPr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　活動風景写真の部・クラブ広報誌の部に応募</a:t>
            </a:r>
            <a:endParaRPr lang="en-US" altLang="ja-JP" sz="2800" dirty="0" smtClean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写真の部で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入賞</a:t>
            </a:r>
            <a:endParaRPr kumimoji="1" lang="en-US" altLang="ja-JP" sz="2800" dirty="0" smtClean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7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69" y="3068436"/>
            <a:ext cx="4572000" cy="266422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kumimoji="1" lang="en-US" altLang="ja-JP" sz="5300" dirty="0" smtClean="0"/>
              <a:t/>
            </a:r>
            <a:br>
              <a:rPr kumimoji="1" lang="en-US" altLang="ja-JP" sz="5300" dirty="0" smtClean="0"/>
            </a:br>
            <a:r>
              <a:rPr lang="en-US" altLang="ja-JP" sz="5300" dirty="0"/>
              <a:t/>
            </a:r>
            <a:br>
              <a:rPr lang="en-US" altLang="ja-JP" sz="5300" dirty="0"/>
            </a:b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en-US" altLang="ja-JP" sz="5300" dirty="0"/>
              <a:t/>
            </a:r>
            <a:br>
              <a:rPr lang="en-US" altLang="ja-JP" sz="5300" dirty="0"/>
            </a:b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ja-JP" altLang="en-US" sz="4800" b="1" dirty="0" smtClean="0">
                <a:latin typeface="AR丸ゴシック体M" pitchFamily="49" charset="-128"/>
                <a:ea typeface="AR丸ゴシック体M" pitchFamily="49" charset="-128"/>
              </a:rPr>
              <a:t>マスコットキャラクター</a:t>
            </a:r>
            <a:r>
              <a:rPr lang="en-US" altLang="ja-JP" sz="4800" b="1" dirty="0"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4800" b="1" dirty="0"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4800" b="1" dirty="0">
                <a:latin typeface="AR丸ゴシック体M" pitchFamily="49" charset="-128"/>
                <a:ea typeface="AR丸ゴシック体M" pitchFamily="49" charset="-128"/>
              </a:rPr>
              <a:t>（みなと君）</a:t>
            </a:r>
            <a:r>
              <a:rPr lang="en-US" altLang="ja-JP" sz="5300" b="1" dirty="0" smtClean="0">
                <a:latin typeface="AR丸ゴシック体M" pitchFamily="49" charset="-128"/>
                <a:ea typeface="AR丸ゴシック体M" pitchFamily="49" charset="-128"/>
              </a:rPr>
              <a:t/>
            </a:r>
            <a:br>
              <a:rPr lang="en-US" altLang="ja-JP" sz="5300" b="1" dirty="0" smtClean="0">
                <a:latin typeface="AR丸ゴシック体M" pitchFamily="49" charset="-128"/>
                <a:ea typeface="AR丸ゴシック体M" pitchFamily="49" charset="-128"/>
              </a:rPr>
            </a:br>
            <a:r>
              <a:rPr lang="en-US" altLang="ja-JP" sz="5300" dirty="0"/>
              <a:t/>
            </a:r>
            <a:br>
              <a:rPr lang="en-US" altLang="ja-JP" sz="5300" dirty="0"/>
            </a:b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en-US" altLang="ja-JP" sz="5300" dirty="0"/>
              <a:t/>
            </a:r>
            <a:br>
              <a:rPr lang="en-US" altLang="ja-JP" sz="5300" dirty="0"/>
            </a:b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64360" y="299695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丸ゴシック体M" pitchFamily="49" charset="-128"/>
                <a:ea typeface="AR丸ゴシック体M" pitchFamily="49" charset="-128"/>
              </a:rPr>
              <a:t>ポロシャツも販売しています</a:t>
            </a:r>
            <a:endParaRPr kumimoji="1" lang="ja-JP" altLang="en-US" sz="2400" dirty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749" r="2740" b="1917"/>
          <a:stretch/>
        </p:blipFill>
        <p:spPr>
          <a:xfrm>
            <a:off x="251520" y="1844824"/>
            <a:ext cx="3712368" cy="37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円形吹き出し 6"/>
          <p:cNvSpPr/>
          <p:nvPr/>
        </p:nvSpPr>
        <p:spPr>
          <a:xfrm>
            <a:off x="3563888" y="1988840"/>
            <a:ext cx="2520280" cy="936104"/>
          </a:xfrm>
          <a:prstGeom prst="wedgeEllipseCallout">
            <a:avLst>
              <a:gd name="adj1" fmla="val -73010"/>
              <a:gd name="adj2" fmla="val 41668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よろしくネ！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熊じゃ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ない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よ　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7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2987</TotalTime>
  <Words>116</Words>
  <Application>Microsoft Office PowerPoint</Application>
  <PresentationFormat>画面に合わせる (4:3)</PresentationFormat>
  <Paragraphs>130</Paragraphs>
  <Slides>16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ウェーブ</vt:lpstr>
      <vt:lpstr> こまつしま総合型地域スポーツクラブ</vt:lpstr>
      <vt:lpstr>プレイベント（無料体験会） ２００８・９・１３・１３０余名参加</vt:lpstr>
      <vt:lpstr>　設立準備委員会風景 クラブ育成アドバイザー 広域スポーツセンターの指導を受けながら　　　　　　　　　　 </vt:lpstr>
      <vt:lpstr>設立準備 ２年目　　２００９年</vt:lpstr>
      <vt:lpstr>PowerPoint プレゼンテーション</vt:lpstr>
      <vt:lpstr>みなと小松島スポーツクラブ　　　　　自立支援事業 1年目　　２０１０年度　</vt:lpstr>
      <vt:lpstr>PowerPoint プレゼンテーション</vt:lpstr>
      <vt:lpstr>PowerPoint プレゼンテーション</vt:lpstr>
      <vt:lpstr>      マスコットキャラクター （みなと君）       </vt:lpstr>
      <vt:lpstr>PowerPoint プレゼンテーション</vt:lpstr>
      <vt:lpstr>PowerPoint プレゼンテーション</vt:lpstr>
      <vt:lpstr>ニュースポーツ祭だ!!ワッショイ　 　健康フェスティバル</vt:lpstr>
      <vt:lpstr>自立支援事業　２年目　 　　　　　　　　　　２０１１年 </vt:lpstr>
      <vt:lpstr>PowerPoint プレゼンテーション</vt:lpstr>
      <vt:lpstr>　第１回　みなと小松島卓球大会 　　　　　　　　　２０１１・５・１</vt:lpstr>
      <vt:lpstr>３度目の正直でやっと開催の 　「歩み会」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みなと小松島スポーツクラブ </dc:title>
  <dc:creator>minatokunn</dc:creator>
  <cp:lastModifiedBy>minatokunn</cp:lastModifiedBy>
  <cp:revision>225</cp:revision>
  <cp:lastPrinted>2011-11-29T05:06:28Z</cp:lastPrinted>
  <dcterms:created xsi:type="dcterms:W3CDTF">2011-06-18T04:44:13Z</dcterms:created>
  <dcterms:modified xsi:type="dcterms:W3CDTF">2012-03-17T01:15:47Z</dcterms:modified>
</cp:coreProperties>
</file>